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45" r:id="rId41"/>
    <p:sldId id="425" r:id="rId42"/>
    <p:sldId id="424" r:id="rId43"/>
    <p:sldId id="423" r:id="rId44"/>
    <p:sldId id="426" r:id="rId45"/>
    <p:sldId id="446" r:id="rId46"/>
    <p:sldId id="460" r:id="rId47"/>
    <p:sldId id="430" r:id="rId48"/>
    <p:sldId id="427" r:id="rId49"/>
    <p:sldId id="447" r:id="rId50"/>
    <p:sldId id="462" r:id="rId51"/>
    <p:sldId id="431" r:id="rId52"/>
    <p:sldId id="433" r:id="rId53"/>
    <p:sldId id="434" r:id="rId54"/>
    <p:sldId id="436" r:id="rId55"/>
    <p:sldId id="435" r:id="rId56"/>
    <p:sldId id="438" r:id="rId57"/>
    <p:sldId id="437" r:id="rId58"/>
    <p:sldId id="440" r:id="rId59"/>
    <p:sldId id="439" r:id="rId60"/>
    <p:sldId id="432" r:id="rId61"/>
    <p:sldId id="429" r:id="rId62"/>
    <p:sldId id="441" r:id="rId63"/>
    <p:sldId id="442" r:id="rId64"/>
    <p:sldId id="463" r:id="rId65"/>
    <p:sldId id="428" r:id="rId66"/>
    <p:sldId id="46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87" d="100"/>
          <a:sy n="87" d="100"/>
        </p:scale>
        <p:origin x="68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1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2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83.e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emf"/><Relationship Id="rId4" Type="http://schemas.openxmlformats.org/officeDocument/2006/relationships/image" Target="../media/image2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5.wmf"/><Relationship Id="rId5" Type="http://schemas.openxmlformats.org/officeDocument/2006/relationships/image" Target="../media/image144.wmf"/><Relationship Id="rId10" Type="http://schemas.openxmlformats.org/officeDocument/2006/relationships/image" Target="../media/image149.wmf"/><Relationship Id="rId4" Type="http://schemas.openxmlformats.org/officeDocument/2006/relationships/image" Target="../media/image143.wmf"/><Relationship Id="rId9" Type="http://schemas.openxmlformats.org/officeDocument/2006/relationships/image" Target="../media/image14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4" Type="http://schemas.openxmlformats.org/officeDocument/2006/relationships/image" Target="../media/image15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e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3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6.jpg"/><Relationship Id="rId4" Type="http://schemas.openxmlformats.org/officeDocument/2006/relationships/image" Target="../media/image5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74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71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3.wmf"/><Relationship Id="rId20" Type="http://schemas.openxmlformats.org/officeDocument/2006/relationships/image" Target="../media/image75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70.w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61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7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0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77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7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3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69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7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8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jpe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5.png"/><Relationship Id="rId5" Type="http://schemas.openxmlformats.org/officeDocument/2006/relationships/image" Target="../media/image97.png"/><Relationship Id="rId4" Type="http://schemas.openxmlformats.org/officeDocument/2006/relationships/image" Target="../media/image96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5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6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6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jpg"/><Relationship Id="rId5" Type="http://schemas.openxmlformats.org/officeDocument/2006/relationships/image" Target="../media/image119.jpeg"/><Relationship Id="rId4" Type="http://schemas.openxmlformats.org/officeDocument/2006/relationships/image" Target="../media/image1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147.wmf"/><Relationship Id="rId3" Type="http://schemas.openxmlformats.org/officeDocument/2006/relationships/oleObject" Target="../embeddings/oleObject65.bin"/><Relationship Id="rId21" Type="http://schemas.openxmlformats.org/officeDocument/2006/relationships/oleObject" Target="../embeddings/oleObject74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44.wmf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6.wmf"/><Relationship Id="rId20" Type="http://schemas.openxmlformats.org/officeDocument/2006/relationships/image" Target="../media/image148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10" Type="http://schemas.openxmlformats.org/officeDocument/2006/relationships/image" Target="../media/image143.w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140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45.wmf"/><Relationship Id="rId22" Type="http://schemas.openxmlformats.org/officeDocument/2006/relationships/image" Target="../media/image14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7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9.jpeg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67.wmf"/><Relationship Id="rId4" Type="http://schemas.openxmlformats.org/officeDocument/2006/relationships/oleObject" Target="../embeddings/oleObject7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1.jpg"/><Relationship Id="rId4" Type="http://schemas.openxmlformats.org/officeDocument/2006/relationships/image" Target="../media/image17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24.pn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20.emf"/><Relationship Id="rId9" Type="http://schemas.openxmlformats.org/officeDocument/2006/relationships/image" Target="../media/image22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0" name="Equation" r:id="rId3" imgW="3340080" imgH="1295280" progId="Equation.DSMT4">
                  <p:embed/>
                </p:oleObj>
              </mc:Choice>
              <mc:Fallback>
                <p:oleObj name="Equation" r:id="rId3" imgW="334008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06650"/>
                        <a:ext cx="33401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1" name="Equation" r:id="rId5" imgW="571252" imgH="406224" progId="Equation.DSMT4">
                  <p:embed/>
                </p:oleObj>
              </mc:Choice>
              <mc:Fallback>
                <p:oleObj name="Equation" r:id="rId5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882" y="2794545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ru-U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ru-UA" sz="2800" dirty="0" err="1"/>
              <a:t>інтервал</a:t>
            </a:r>
            <a:r>
              <a:rPr lang="ru-RU" altLang="ru-UA" sz="2800" dirty="0"/>
              <a:t> частот </a:t>
            </a:r>
            <a:r>
              <a:rPr lang="ru-RU" altLang="ru-UA" sz="2800" dirty="0" err="1"/>
              <a:t>випромінювання</a:t>
            </a:r>
            <a:r>
              <a:rPr lang="ru-RU" altLang="ru-UA" sz="2800" dirty="0"/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[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,</a:t>
            </a:r>
            <a:r>
              <a:rPr lang="ru-RU" altLang="ru-UA" sz="2800" dirty="0">
                <a:latin typeface="Times New Roman" panose="02020603050405020304" pitchFamily="18" charset="0"/>
              </a:rPr>
              <a:t> 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i="1" dirty="0">
                <a:latin typeface="Times New Roman" panose="02020603050405020304" pitchFamily="18" charset="0"/>
              </a:rPr>
              <a:t> </a:t>
            </a:r>
            <a:r>
              <a:rPr lang="en-US" altLang="ru-UA" sz="2800" dirty="0">
                <a:latin typeface="Times New Roman" panose="02020603050405020304" pitchFamily="18" charset="0"/>
              </a:rPr>
              <a:t>+ </a:t>
            </a:r>
            <a:r>
              <a:rPr lang="en-US" altLang="ru-UA" sz="2800" i="1" dirty="0">
                <a:latin typeface="Times New Roman" panose="02020603050405020304" pitchFamily="18" charset="0"/>
              </a:rPr>
              <a:t>d</a:t>
            </a:r>
            <a:r>
              <a:rPr lang="el-GR" altLang="ru-UA" sz="2800" i="1" dirty="0">
                <a:latin typeface="Times New Roman" panose="02020603050405020304" pitchFamily="18" charset="0"/>
              </a:rPr>
              <a:t>ω</a:t>
            </a:r>
            <a:r>
              <a:rPr lang="en-US" altLang="ru-UA" sz="2800" dirty="0">
                <a:latin typeface="Times New Roman" panose="02020603050405020304" pitchFamily="18" charset="0"/>
              </a:rPr>
              <a:t>]</a:t>
            </a:r>
            <a:endParaRPr lang="ru-RU" altLang="ru-UA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ru-UA" sz="2400" i="1" dirty="0" err="1"/>
              <a:t>залежить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від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природи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температури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/>
              <a:t>стану </a:t>
            </a:r>
            <a:r>
              <a:rPr lang="ru-RU" altLang="ru-UA" sz="2400" i="1" dirty="0" err="1"/>
              <a:t>поверхні</a:t>
            </a:r>
            <a:endParaRPr lang="ru-RU" altLang="ru-UA" sz="2400" i="1" dirty="0"/>
          </a:p>
          <a:p>
            <a:pPr indent="2154238" eaLnBrk="1" hangingPunct="1"/>
            <a:r>
              <a:rPr lang="ru-RU" altLang="ru-UA" sz="2400" i="1" dirty="0" err="1"/>
              <a:t>частоти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падаючого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випромінювання</a:t>
            </a:r>
            <a:endParaRPr lang="ru-RU" altLang="ru-UA" sz="2400" i="1" dirty="0"/>
          </a:p>
        </p:txBody>
      </p:sp>
    </p:spTree>
    <p:extLst>
      <p:ext uri="{BB962C8B-B14F-4D97-AF65-F5344CB8AC3E}">
        <p14:creationId xmlns:p14="http://schemas.microsoft.com/office/powerpoint/2010/main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абсолютно </a:t>
            </a:r>
            <a:r>
              <a:rPr lang="ru-RU" altLang="ru-UA" b="1" i="1" u="sng" dirty="0" err="1"/>
              <a:t>чорне</a:t>
            </a:r>
            <a:r>
              <a:rPr lang="ru-RU" altLang="ru-UA" b="1" i="1" u="sng" dirty="0"/>
              <a:t> </a:t>
            </a:r>
            <a:r>
              <a:rPr lang="ru-RU" altLang="ru-UA" b="1" i="1" u="sng" dirty="0" err="1"/>
              <a:t>тіло</a:t>
            </a:r>
            <a:r>
              <a:rPr lang="ru-RU" altLang="ru-UA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тіло</a:t>
            </a:r>
            <a:r>
              <a:rPr lang="ru-RU" altLang="ru-UA" dirty="0"/>
              <a:t> </a:t>
            </a:r>
            <a:r>
              <a:rPr lang="ru-RU" altLang="ru-UA" dirty="0" err="1"/>
              <a:t>називають</a:t>
            </a:r>
            <a:r>
              <a:rPr lang="ru-RU" altLang="ru-UA" dirty="0"/>
              <a:t> </a:t>
            </a:r>
            <a:r>
              <a:rPr lang="ru-RU" altLang="ru-UA" b="1" i="1" u="sng" dirty="0" err="1"/>
              <a:t>сірим</a:t>
            </a:r>
            <a:r>
              <a:rPr lang="ru-RU" altLang="ru-UA" dirty="0"/>
              <a:t>, </a:t>
            </a:r>
            <a:r>
              <a:rPr lang="ru-RU" altLang="ru-UA" dirty="0" err="1"/>
              <a:t>якщо</a:t>
            </a:r>
            <a:endParaRPr lang="ru-RU" altLang="ru-UA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4" name="Equation" r:id="rId3" imgW="4140000" imgH="583920" progId="Equation.DSMT4">
                  <p:embed/>
                </p:oleObj>
              </mc:Choice>
              <mc:Fallback>
                <p:oleObj name="Equation" r:id="rId3" imgW="4140000" imgH="583920" progId="Equation.DSMT4">
                  <p:embed/>
                  <p:pic>
                    <p:nvPicPr>
                      <p:cNvPr id="14348" name="Object 12">
                        <a:extLst>
                          <a:ext uri="{FF2B5EF4-FFF2-40B4-BE49-F238E27FC236}">
                            <a16:creationId xmlns:a16="http://schemas.microsoft.com/office/drawing/2014/main" id="{F33DF6F8-1377-413A-B845-685BA8A3EA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096888"/>
                        <a:ext cx="4140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5" name="Equation" r:id="rId5" imgW="2412720" imgH="583920" progId="Equation.DSMT4">
                  <p:embed/>
                </p:oleObj>
              </mc:Choice>
              <mc:Fallback>
                <p:oleObj name="Equation" r:id="rId5" imgW="241272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7640" y="2286000"/>
                        <a:ext cx="3840722" cy="929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ru-UA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Equation" r:id="rId6" imgW="5841720" imgH="1295280" progId="Equation.DSMT4">
                  <p:embed/>
                </p:oleObj>
              </mc:Choice>
              <mc:Fallback>
                <p:oleObj name="Equation" r:id="rId6" imgW="584172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0999" y="4800600"/>
                        <a:ext cx="5842001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ru-UA" sz="2400" i="1" dirty="0"/>
          </a:p>
        </p:txBody>
      </p:sp>
    </p:spTree>
    <p:extLst>
      <p:ext uri="{BB962C8B-B14F-4D97-AF65-F5344CB8AC3E}">
        <p14:creationId xmlns:p14="http://schemas.microsoft.com/office/powerpoint/2010/main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Стефан, 1879</a:t>
            </a:r>
            <a:r>
              <a:rPr lang="ru-RU" altLang="ru-UA" dirty="0"/>
              <a:t>, </a:t>
            </a:r>
            <a:r>
              <a:rPr lang="ru-RU" altLang="ru-UA" dirty="0" err="1"/>
              <a:t>експеримент</a:t>
            </a:r>
            <a:endParaRPr lang="ru-RU" altLang="ru-UA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/>
              <a:t>– для будь-</a:t>
            </a:r>
            <a:r>
              <a:rPr lang="ru-RU" altLang="ru-UA" sz="2400" i="1" dirty="0" err="1"/>
              <a:t>якого</a:t>
            </a:r>
            <a:r>
              <a:rPr lang="ru-RU" altLang="ru-UA" sz="2400" i="1" dirty="0"/>
              <a:t> </a:t>
            </a:r>
            <a:r>
              <a:rPr lang="ru-RU" altLang="ru-UA" sz="2400" i="1" dirty="0" err="1"/>
              <a:t>тіла</a:t>
            </a:r>
            <a:endParaRPr lang="ru-RU" altLang="ru-UA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Больцман, 1884</a:t>
            </a:r>
            <a:r>
              <a:rPr lang="ru-RU" altLang="ru-UA" dirty="0"/>
              <a:t>, </a:t>
            </a:r>
            <a:r>
              <a:rPr lang="ru-RU" altLang="ru-UA" dirty="0" err="1"/>
              <a:t>розрахунок</a:t>
            </a:r>
            <a:endParaRPr lang="ru-RU" altLang="ru-UA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6" name="Equation" r:id="rId3" imgW="3479800" imgH="1549400" progId="Equation.DSMT4">
                  <p:embed/>
                </p:oleObj>
              </mc:Choice>
              <mc:Fallback>
                <p:oleObj name="Equation" r:id="rId3" imgW="3479800" imgH="1549400" progId="Equation.DSMT4">
                  <p:embed/>
                  <p:pic>
                    <p:nvPicPr>
                      <p:cNvPr id="18441" name="Object 9">
                        <a:extLst>
                          <a:ext uri="{FF2B5EF4-FFF2-40B4-BE49-F238E27FC236}">
                            <a16:creationId xmlns:a16="http://schemas.microsoft.com/office/drawing/2014/main" id="{858EB56A-5E54-48B8-93A8-72788908AA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3429000"/>
                        <a:ext cx="34798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7" name="Equation" r:id="rId5" imgW="1269449" imgH="571252" progId="Equation.DSMT4">
                  <p:embed/>
                </p:oleObj>
              </mc:Choice>
              <mc:Fallback>
                <p:oleObj name="Equation" r:id="rId5" imgW="1269449" imgH="571252" progId="Equation.DSMT4">
                  <p:embed/>
                  <p:pic>
                    <p:nvPicPr>
                      <p:cNvPr id="18442" name="Object 10">
                        <a:extLst>
                          <a:ext uri="{FF2B5EF4-FFF2-40B4-BE49-F238E27FC236}">
                            <a16:creationId xmlns:a16="http://schemas.microsoft.com/office/drawing/2014/main" id="{4FBFF3D0-8C7A-4ECF-8378-9DA951B10E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3800475"/>
                        <a:ext cx="1270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UA" sz="2400" i="1" dirty="0"/>
              <a:t>– </a:t>
            </a:r>
            <a:r>
              <a:rPr lang="ru-RU" altLang="ru-UA" sz="2400" i="1" dirty="0" err="1"/>
              <a:t>лише</a:t>
            </a:r>
            <a:r>
              <a:rPr lang="ru-RU" altLang="ru-UA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8" name="Equation" r:id="rId7" imgW="2870200" imgH="647700" progId="Equation.DSMT4">
                  <p:embed/>
                </p:oleObj>
              </mc:Choice>
              <mc:Fallback>
                <p:oleObj name="Equation" r:id="rId7" imgW="2870200" imgH="647700" progId="Equation.DSMT4">
                  <p:embed/>
                  <p:pic>
                    <p:nvPicPr>
                      <p:cNvPr id="18445" name="Object 13">
                        <a:extLst>
                          <a:ext uri="{FF2B5EF4-FFF2-40B4-BE49-F238E27FC236}">
                            <a16:creationId xmlns:a16="http://schemas.microsoft.com/office/drawing/2014/main" id="{14AD9EF0-BEA7-410F-96EE-89F1512284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5373688"/>
                        <a:ext cx="28702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9" name="Equation" r:id="rId9" imgW="1002865" imgH="977476" progId="Equation.DSMT4">
                  <p:embed/>
                </p:oleObj>
              </mc:Choice>
              <mc:Fallback>
                <p:oleObj name="Equation" r:id="rId9" imgW="1002865" imgH="977476" progId="Equation.DSMT4">
                  <p:embed/>
                  <p:pic>
                    <p:nvPicPr>
                      <p:cNvPr id="18446" name="Object 14">
                        <a:extLst>
                          <a:ext uri="{FF2B5EF4-FFF2-40B4-BE49-F238E27FC236}">
                            <a16:creationId xmlns:a16="http://schemas.microsoft.com/office/drawing/2014/main" id="{FCC19714-3C2E-4A6D-B0BE-3AF37FBB0B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229225"/>
                        <a:ext cx="10033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стала</a:t>
            </a:r>
          </a:p>
          <a:p>
            <a:pPr eaLnBrk="1" hangingPunct="1"/>
            <a:r>
              <a:rPr lang="ru-RU" altLang="ru-UA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/>
              <a:t>Стефана–Больцмана</a:t>
            </a:r>
            <a:endParaRPr lang="ru-UA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0" name="Equation" r:id="rId11" imgW="2641157" imgH="571701" progId="Equation.DSMT4">
                  <p:embed/>
                </p:oleObj>
              </mc:Choice>
              <mc:Fallback>
                <p:oleObj name="Equation" r:id="rId11" imgW="2641157" imgH="57170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7115" y="1974850"/>
                        <a:ext cx="26416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Equation" r:id="rId4" imgW="2032000" imgH="698500" progId="Equation.DSMT4">
                  <p:embed/>
                </p:oleObj>
              </mc:Choice>
              <mc:Fallback>
                <p:oleObj name="Equation" r:id="rId4" imgW="2032000" imgH="698500" progId="Equation.DSMT4">
                  <p:embed/>
                  <p:pic>
                    <p:nvPicPr>
                      <p:cNvPr id="19474" name="Object 18">
                        <a:extLst>
                          <a:ext uri="{FF2B5EF4-FFF2-40B4-BE49-F238E27FC236}">
                            <a16:creationId xmlns:a16="http://schemas.microsoft.com/office/drawing/2014/main" id="{3B822527-59C6-414C-881B-930858638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7" y="4648200"/>
                        <a:ext cx="2032000" cy="6985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ru-UA" sz="4000" i="1" dirty="0">
                <a:latin typeface="Times New Roman" panose="02020603050405020304" pitchFamily="18" charset="0"/>
              </a:rPr>
              <a:t>b</a:t>
            </a:r>
            <a:r>
              <a:rPr lang="en-US" altLang="ru-UA" sz="4000" dirty="0">
                <a:latin typeface="Times New Roman" panose="02020603050405020304" pitchFamily="18" charset="0"/>
              </a:rPr>
              <a:t> = </a:t>
            </a:r>
            <a:r>
              <a:rPr lang="ru-RU" altLang="ru-UA" sz="4000" dirty="0">
                <a:latin typeface="Times New Roman" panose="02020603050405020304" pitchFamily="18" charset="0"/>
              </a:rPr>
              <a:t>2,898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10</a:t>
            </a:r>
            <a:r>
              <a:rPr lang="ru-RU" altLang="ru-UA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ru-UA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ru-UA" sz="4000" dirty="0">
                <a:latin typeface="Times New Roman" panose="02020603050405020304" pitchFamily="18" charset="0"/>
              </a:rPr>
              <a:t> м</a:t>
            </a:r>
            <a:r>
              <a:rPr lang="en-US" altLang="ru-UA" sz="4000" dirty="0">
                <a:latin typeface="Times New Roman" panose="02020603050405020304" pitchFamily="18" charset="0"/>
              </a:rPr>
              <a:t>·</a:t>
            </a:r>
            <a:r>
              <a:rPr lang="ru-RU" altLang="ru-UA" sz="4000" dirty="0">
                <a:latin typeface="Times New Roman" panose="02020603050405020304" pitchFamily="18" charset="0"/>
              </a:rPr>
              <a:t>К</a:t>
            </a:r>
            <a:r>
              <a:rPr lang="ru-RU" altLang="ru-UA" sz="3000" dirty="0"/>
              <a:t> </a:t>
            </a:r>
            <a:endParaRPr lang="en-US" altLang="ru-UA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ru-UA" sz="4400" dirty="0" err="1"/>
              <a:t>зміщення</a:t>
            </a:r>
            <a:r>
              <a:rPr lang="ru-RU" altLang="ru-UA" sz="4400" dirty="0"/>
              <a:t> </a:t>
            </a:r>
            <a:r>
              <a:rPr lang="ru-RU" altLang="ru-UA" sz="4400" dirty="0" err="1"/>
              <a:t>Віна</a:t>
            </a:r>
            <a:endParaRPr lang="ru-UA" sz="4400" dirty="0"/>
          </a:p>
        </p:txBody>
      </p:sp>
    </p:spTree>
    <p:extLst>
      <p:ext uri="{BB962C8B-B14F-4D97-AF65-F5344CB8AC3E}">
        <p14:creationId xmlns:p14="http://schemas.microsoft.com/office/powerpoint/2010/main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 dirty="0"/>
              <a:t>формула Р</a:t>
            </a:r>
            <a:r>
              <a:rPr lang="uk-UA" altLang="ru-UA" b="1" i="1" u="sng" dirty="0"/>
              <a:t>е</a:t>
            </a:r>
            <a:r>
              <a:rPr lang="ru-RU" altLang="ru-UA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Equation" r:id="rId3" imgW="7289640" imgH="1320480" progId="Equation.DSMT4">
                  <p:embed/>
                </p:oleObj>
              </mc:Choice>
              <mc:Fallback>
                <p:oleObj name="Equation" r:id="rId3" imgW="7289640" imgH="1320480" progId="Equation.DSMT4">
                  <p:embed/>
                  <p:pic>
                    <p:nvPicPr>
                      <p:cNvPr id="27654" name="Object 6">
                        <a:extLst>
                          <a:ext uri="{FF2B5EF4-FFF2-40B4-BE49-F238E27FC236}">
                            <a16:creationId xmlns:a16="http://schemas.microsoft.com/office/drawing/2014/main" id="{97997EE5-C940-411E-9E6E-1522945F1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86771"/>
                        <a:ext cx="7289801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Розглянемо</a:t>
            </a:r>
            <a:r>
              <a:rPr lang="ru-RU" altLang="ru-UA" dirty="0"/>
              <a:t> </a:t>
            </a:r>
            <a:r>
              <a:rPr lang="ru-RU" altLang="ru-UA" dirty="0" err="1"/>
              <a:t>речовину</a:t>
            </a:r>
            <a:r>
              <a:rPr lang="ru-RU" altLang="ru-UA" dirty="0"/>
              <a:t> </a:t>
            </a:r>
            <a:r>
              <a:rPr lang="ru-RU" altLang="ru-UA" dirty="0" err="1"/>
              <a:t>стінок</a:t>
            </a:r>
            <a:r>
              <a:rPr lang="ru-RU" altLang="ru-UA" dirty="0"/>
              <a:t> </a:t>
            </a:r>
            <a:r>
              <a:rPr lang="ru-RU" altLang="ru-UA" dirty="0" err="1"/>
              <a:t>порожнини</a:t>
            </a:r>
            <a:r>
              <a:rPr lang="ru-RU" altLang="ru-UA" dirty="0"/>
              <a:t> як </a:t>
            </a:r>
            <a:r>
              <a:rPr lang="ru-RU" altLang="ru-UA" dirty="0" err="1"/>
              <a:t>набір</a:t>
            </a:r>
            <a:r>
              <a:rPr lang="ru-RU" altLang="ru-UA" dirty="0"/>
              <a:t> </a:t>
            </a:r>
            <a:r>
              <a:rPr lang="ru-RU" altLang="ru-UA" dirty="0" err="1"/>
              <a:t>осциляторів</a:t>
            </a:r>
            <a:r>
              <a:rPr lang="ru-RU" altLang="ru-UA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які</a:t>
            </a:r>
            <a:r>
              <a:rPr lang="ru-RU" altLang="ru-UA" dirty="0"/>
              <a:t> </a:t>
            </a:r>
            <a:r>
              <a:rPr lang="ru-RU" altLang="ru-UA" dirty="0" err="1"/>
              <a:t>можуть</a:t>
            </a:r>
            <a:r>
              <a:rPr lang="ru-RU" altLang="ru-UA" dirty="0"/>
              <a:t> </a:t>
            </a:r>
            <a:r>
              <a:rPr lang="ru-RU" altLang="ru-UA" dirty="0" err="1"/>
              <a:t>займати</a:t>
            </a:r>
            <a:r>
              <a:rPr lang="ru-RU" altLang="ru-UA" dirty="0"/>
              <a:t> </a:t>
            </a:r>
            <a:r>
              <a:rPr lang="ru-RU" altLang="ru-UA" dirty="0" err="1"/>
              <a:t>лише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b="1" dirty="0" err="1"/>
              <a:t>дискретний</a:t>
            </a:r>
            <a:r>
              <a:rPr lang="ru-RU" altLang="ru-UA" b="1" dirty="0"/>
              <a:t> ряд </a:t>
            </a:r>
            <a:r>
              <a:rPr lang="ru-RU" altLang="ru-UA" b="1" dirty="0" err="1"/>
              <a:t>рівнів</a:t>
            </a:r>
            <a:r>
              <a:rPr lang="ru-RU" altLang="ru-UA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ru-UA" dirty="0"/>
              <a:t> – </a:t>
            </a:r>
            <a:r>
              <a:rPr lang="ru-RU" altLang="ru-UA" b="1" i="1" u="sng" dirty="0" err="1"/>
              <a:t>основний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ru-RU" altLang="ru-UA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ru-UA" dirty="0"/>
              <a:t> – </a:t>
            </a:r>
            <a:r>
              <a:rPr lang="ru-RU" altLang="ru-UA" b="1" i="1" u="sng" dirty="0" err="1"/>
              <a:t>збуджений</a:t>
            </a:r>
            <a:r>
              <a:rPr lang="ru-RU" altLang="ru-UA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– </a:t>
            </a:r>
            <a:r>
              <a:rPr lang="en-US" altLang="ru-UA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ru-UA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ru-UA" dirty="0"/>
              <a:t> – </a:t>
            </a:r>
            <a:r>
              <a:rPr lang="en-US" altLang="ru-UA" sz="4000" i="1" dirty="0">
                <a:latin typeface="Times New Roman" panose="02020603050405020304" pitchFamily="18" charset="0"/>
              </a:rPr>
              <a:t>m</a:t>
            </a:r>
            <a:r>
              <a:rPr lang="en-US" altLang="ru-UA" dirty="0"/>
              <a:t>-</a:t>
            </a:r>
            <a:r>
              <a:rPr lang="ru-RU" altLang="ru-UA" dirty="0"/>
              <a:t>й </a:t>
            </a:r>
            <a:r>
              <a:rPr lang="ru-RU" altLang="ru-UA" dirty="0" err="1"/>
              <a:t>рівень</a:t>
            </a:r>
            <a:endParaRPr lang="ru-RU" altLang="ru-UA" b="1" i="1" u="sng" dirty="0"/>
          </a:p>
        </p:txBody>
      </p:sp>
    </p:spTree>
    <p:extLst>
      <p:ext uri="{BB962C8B-B14F-4D97-AF65-F5344CB8AC3E}">
        <p14:creationId xmlns:p14="http://schemas.microsoft.com/office/powerpoint/2010/main" val="12262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Енергія</a:t>
            </a:r>
            <a:r>
              <a:rPr lang="ru-RU" altLang="ru-UA" dirty="0"/>
              <a:t> </a:t>
            </a:r>
            <a:r>
              <a:rPr lang="ru-RU" altLang="ru-UA" dirty="0" err="1"/>
              <a:t>поглинається</a:t>
            </a:r>
            <a:r>
              <a:rPr lang="ru-RU" altLang="ru-UA" dirty="0"/>
              <a:t>/</a:t>
            </a:r>
            <a:r>
              <a:rPr lang="ru-RU" altLang="ru-UA" dirty="0" err="1"/>
              <a:t>випромінюється</a:t>
            </a:r>
            <a:endParaRPr lang="ru-RU" altLang="ru-UA" dirty="0"/>
          </a:p>
          <a:p>
            <a:pPr eaLnBrk="1" hangingPunct="1"/>
            <a:r>
              <a:rPr lang="ru-RU" altLang="ru-UA" b="1" i="1" u="sng" dirty="0"/>
              <a:t>квантами</a:t>
            </a:r>
            <a:r>
              <a:rPr lang="ru-RU" altLang="ru-UA" dirty="0"/>
              <a:t> (</a:t>
            </a:r>
            <a:r>
              <a:rPr lang="ru-RU" altLang="ru-UA" dirty="0" err="1"/>
              <a:t>порціями</a:t>
            </a:r>
            <a:r>
              <a:rPr lang="ru-RU" altLang="ru-UA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50" name="Equation" r:id="rId3" imgW="2984500" imgH="647700" progId="Equation.DSMT4">
                    <p:embed/>
                  </p:oleObj>
                </mc:Choice>
                <mc:Fallback>
                  <p:oleObj name="Equation" r:id="rId3" imgW="2984500" imgH="647700" progId="Equation.DSMT4">
                    <p:embed/>
                    <p:pic>
                      <p:nvPicPr>
                        <p:cNvPr id="35855" name="Object 11">
                          <a:extLst>
                            <a:ext uri="{FF2B5EF4-FFF2-40B4-BE49-F238E27FC236}">
                              <a16:creationId xmlns:a16="http://schemas.microsoft.com/office/drawing/2014/main" id="{E5005C52-58B2-4A2E-8EDC-0E7AF1B66A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3319"/>
                          <a:ext cx="1880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  <a:r>
                <a:rPr lang="ru-RU" altLang="ru-UA"/>
                <a:t>– стала </a:t>
              </a:r>
              <a:r>
                <a:rPr lang="ru-RU" altLang="ru-UA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51" name="Equation" r:id="rId5" imgW="4318000" imgH="863600" progId="Equation.DSMT4">
                    <p:embed/>
                  </p:oleObj>
                </mc:Choice>
                <mc:Fallback>
                  <p:oleObj name="Equation" r:id="rId5" imgW="4318000" imgH="863600" progId="Equation.DSMT4">
                    <p:embed/>
                    <p:pic>
                      <p:nvPicPr>
                        <p:cNvPr id="3" name="Object 14">
                          <a:extLst>
                            <a:ext uri="{FF2B5EF4-FFF2-40B4-BE49-F238E27FC236}">
                              <a16:creationId xmlns:a16="http://schemas.microsoft.com/office/drawing/2014/main" id="{8B915CEC-BC57-4FE6-BE5E-49D467D0A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" y="3657"/>
                          <a:ext cx="2720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UA" altLang="ru-UA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2" name="Equation" r:id="rId7" imgW="2705040" imgH="583920" progId="Equation.DSMT4">
                  <p:embed/>
                </p:oleObj>
              </mc:Choice>
              <mc:Fallback>
                <p:oleObj name="Equation" r:id="rId7" imgW="27050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84538" y="3121025"/>
                        <a:ext cx="27051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ru-RU" altLang="ru-UA" dirty="0" err="1"/>
              <a:t>рівні</a:t>
            </a:r>
            <a:r>
              <a:rPr lang="ru-RU" altLang="ru-UA" dirty="0"/>
              <a:t> – «</a:t>
            </a:r>
            <a:r>
              <a:rPr lang="ru-RU" altLang="ru-UA" dirty="0" err="1"/>
              <a:t>рівновідалені</a:t>
            </a:r>
            <a:r>
              <a:rPr lang="ru-RU" altLang="ru-UA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3" name="Equation" r:id="rId9" imgW="2019300" imgH="584200" progId="Equation.DSMT4">
                  <p:embed/>
                </p:oleObj>
              </mc:Choice>
              <mc:Fallback>
                <p:oleObj name="Equation" r:id="rId9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9810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665" y="206375"/>
            <a:ext cx="470753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/>
              <a:t>Нехай </a:t>
            </a:r>
            <a:r>
              <a:rPr lang="en-US" altLang="ru-UA" sz="4000" i="1" dirty="0">
                <a:latin typeface="Times New Roman" panose="02020603050405020304" pitchFamily="18" charset="0"/>
              </a:rPr>
              <a:t>P</a:t>
            </a:r>
            <a:r>
              <a:rPr lang="en-US" altLang="ru-UA" sz="4000" dirty="0">
                <a:latin typeface="Times New Roman" panose="02020603050405020304" pitchFamily="18" charset="0"/>
              </a:rPr>
              <a:t>(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sz="4000" dirty="0">
                <a:latin typeface="Times New Roman" panose="02020603050405020304" pitchFamily="18" charset="0"/>
              </a:rPr>
              <a:t>)</a:t>
            </a:r>
            <a:r>
              <a:rPr lang="en-US" altLang="ru-UA" dirty="0"/>
              <a:t> – </a:t>
            </a:r>
            <a:r>
              <a:rPr lang="ru-RU" altLang="ru-UA" dirty="0" err="1"/>
              <a:t>ймовірність</a:t>
            </a:r>
            <a:r>
              <a:rPr lang="ru-RU" altLang="ru-UA" dirty="0"/>
              <a:t>, </a:t>
            </a:r>
            <a:r>
              <a:rPr lang="ru-RU" altLang="ru-UA" dirty="0" err="1"/>
              <a:t>що</a:t>
            </a:r>
            <a:r>
              <a:rPr lang="ru-RU" altLang="ru-UA" dirty="0"/>
              <a:t> система </a:t>
            </a:r>
            <a:r>
              <a:rPr lang="ru-RU" altLang="ru-UA" dirty="0" err="1"/>
              <a:t>матиме</a:t>
            </a:r>
            <a:r>
              <a:rPr lang="ru-RU" altLang="ru-UA" dirty="0"/>
              <a:t> </a:t>
            </a:r>
          </a:p>
          <a:p>
            <a:pPr eaLnBrk="1" hangingPunct="1"/>
            <a:r>
              <a:rPr lang="ru-RU" altLang="ru-UA" dirty="0" err="1"/>
              <a:t>енергію</a:t>
            </a:r>
            <a:r>
              <a:rPr lang="ru-RU" altLang="ru-UA" dirty="0"/>
              <a:t> </a:t>
            </a:r>
            <a:r>
              <a:rPr lang="en-US" altLang="ru-UA" sz="4000" i="1" dirty="0">
                <a:latin typeface="Times New Roman" panose="02020603050405020304" pitchFamily="18" charset="0"/>
              </a:rPr>
              <a:t>E</a:t>
            </a:r>
            <a:r>
              <a:rPr lang="en-US" altLang="ru-UA" dirty="0"/>
              <a:t> </a:t>
            </a:r>
            <a:endParaRPr lang="ru-RU" altLang="ru-UA" dirty="0"/>
          </a:p>
          <a:p>
            <a:pPr eaLnBrk="1" hangingPunct="1"/>
            <a:endParaRPr lang="ru-RU" altLang="ru-UA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8" name="Equation" r:id="rId4" imgW="4813200" imgH="1447560" progId="Equation.DSMT4">
                  <p:embed/>
                </p:oleObj>
              </mc:Choice>
              <mc:Fallback>
                <p:oleObj name="Equation" r:id="rId4" imgW="4813200" imgH="1447560" progId="Equation.DSMT4">
                  <p:embed/>
                  <p:pic>
                    <p:nvPicPr>
                      <p:cNvPr id="31756" name="Object 12">
                        <a:extLst>
                          <a:ext uri="{FF2B5EF4-FFF2-40B4-BE49-F238E27FC236}">
                            <a16:creationId xmlns:a16="http://schemas.microsoft.com/office/drawing/2014/main" id="{AC9E4854-F0E5-4BB5-863E-07678F5CD1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298825"/>
                        <a:ext cx="481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9" name="Equation" r:id="rId6" imgW="2730500" imgH="1422400" progId="Equation.DSMT4">
                  <p:embed/>
                </p:oleObj>
              </mc:Choice>
              <mc:Fallback>
                <p:oleObj name="Equation" r:id="rId6" imgW="2730500" imgH="1422400" progId="Equation.DSMT4">
                  <p:embed/>
                  <p:pic>
                    <p:nvPicPr>
                      <p:cNvPr id="31758" name="Object 14">
                        <a:extLst>
                          <a:ext uri="{FF2B5EF4-FFF2-40B4-BE49-F238E27FC236}">
                            <a16:creationId xmlns:a16="http://schemas.microsoft.com/office/drawing/2014/main" id="{372F058B-FADB-41D3-BBC1-0D5E1AE6A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928684"/>
                        <a:ext cx="27305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0" name="Equation" r:id="rId3" imgW="4292280" imgH="2070000" progId="Equation.DSMT4">
                  <p:embed/>
                </p:oleObj>
              </mc:Choice>
              <mc:Fallback>
                <p:oleObj name="Equation" r:id="rId3" imgW="4292280" imgH="2070000" progId="Equation.DSMT4">
                  <p:embed/>
                  <p:pic>
                    <p:nvPicPr>
                      <p:cNvPr id="32774" name="Object 6">
                        <a:extLst>
                          <a:ext uri="{FF2B5EF4-FFF2-40B4-BE49-F238E27FC236}">
                            <a16:creationId xmlns:a16="http://schemas.microsoft.com/office/drawing/2014/main" id="{9F80A930-AD28-4DC7-B12F-865AE4B121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06" y="2362200"/>
                        <a:ext cx="42926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1" name="Equation" r:id="rId5" imgW="4622760" imgH="1447560" progId="Equation.DSMT4">
                  <p:embed/>
                </p:oleObj>
              </mc:Choice>
              <mc:Fallback>
                <p:oleObj name="Equation" r:id="rId5" imgW="4622760" imgH="1447560" progId="Equation.DSMT4">
                  <p:embed/>
                  <p:pic>
                    <p:nvPicPr>
                      <p:cNvPr id="32776" name="Object 8">
                        <a:extLst>
                          <a:ext uri="{FF2B5EF4-FFF2-40B4-BE49-F238E27FC236}">
                            <a16:creationId xmlns:a16="http://schemas.microsoft.com/office/drawing/2014/main" id="{5A069155-55EF-4B7D-8267-224696D8E9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602" y="542657"/>
                        <a:ext cx="4622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dirty="0" err="1"/>
              <a:t>Середня</a:t>
            </a:r>
            <a:r>
              <a:rPr lang="ru-RU" altLang="ru-UA" dirty="0"/>
              <a:t> </a:t>
            </a:r>
            <a:r>
              <a:rPr lang="ru-RU" altLang="ru-UA" dirty="0" err="1"/>
              <a:t>енергія</a:t>
            </a:r>
            <a:r>
              <a:rPr lang="ru-RU" altLang="ru-UA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2" name="Equation" r:id="rId7" imgW="3695700" imgH="685800" progId="Equation.DSMT4">
                  <p:embed/>
                </p:oleObj>
              </mc:Choice>
              <mc:Fallback>
                <p:oleObj name="Equation" r:id="rId7" imgW="3695700" imgH="685800" progId="Equation.DSMT4">
                  <p:embed/>
                  <p:pic>
                    <p:nvPicPr>
                      <p:cNvPr id="32778" name="Object 10">
                        <a:extLst>
                          <a:ext uri="{FF2B5EF4-FFF2-40B4-BE49-F238E27FC236}">
                            <a16:creationId xmlns:a16="http://schemas.microsoft.com/office/drawing/2014/main" id="{2F78FE81-0071-4AA0-97C4-A47524A27C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296" y="5562600"/>
                        <a:ext cx="3695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2" name="Equation" r:id="rId3" imgW="2019300" imgH="584200" progId="Equation.DSMT4">
                  <p:embed/>
                </p:oleObj>
              </mc:Choice>
              <mc:Fallback>
                <p:oleObj name="Equation" r:id="rId3" imgW="2019300" imgH="5842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2F95A6DD-DDFC-4C9E-98E4-C990A43433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11175"/>
                        <a:ext cx="2019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3" name="Equation" r:id="rId5" imgW="4546600" imgH="1168400" progId="Equation.DSMT4">
                  <p:embed/>
                </p:oleObj>
              </mc:Choice>
              <mc:Fallback>
                <p:oleObj name="Equation" r:id="rId5" imgW="4546600" imgH="1168400" progId="Equation.DSMT4">
                  <p:embed/>
                  <p:pic>
                    <p:nvPicPr>
                      <p:cNvPr id="33800" name="Object 8">
                        <a:extLst>
                          <a:ext uri="{FF2B5EF4-FFF2-40B4-BE49-F238E27FC236}">
                            <a16:creationId xmlns:a16="http://schemas.microsoft.com/office/drawing/2014/main" id="{26B52099-73EF-4B0E-AAC3-4E16F62032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560810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4" name="Equation" r:id="rId7" imgW="2654300" imgH="1295400" progId="Equation.DSMT4">
                  <p:embed/>
                </p:oleObj>
              </mc:Choice>
              <mc:Fallback>
                <p:oleObj name="Equation" r:id="rId7" imgW="2654300" imgH="1295400" progId="Equation.DSMT4">
                  <p:embed/>
                  <p:pic>
                    <p:nvPicPr>
                      <p:cNvPr id="33801" name="Object 9">
                        <a:extLst>
                          <a:ext uri="{FF2B5EF4-FFF2-40B4-BE49-F238E27FC236}">
                            <a16:creationId xmlns:a16="http://schemas.microsoft.com/office/drawing/2014/main" id="{D71DF11C-7E3D-4BEE-9D05-3902A91AEF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36998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5" name="Equation" r:id="rId9" imgW="2819400" imgH="685800" progId="Equation.DSMT4">
                  <p:embed/>
                </p:oleObj>
              </mc:Choice>
              <mc:Fallback>
                <p:oleObj name="Equation" r:id="rId9" imgW="2819400" imgH="685800" progId="Equation.DSMT4">
                  <p:embed/>
                  <p:pic>
                    <p:nvPicPr>
                      <p:cNvPr id="33802" name="Object 10">
                        <a:extLst>
                          <a:ext uri="{FF2B5EF4-FFF2-40B4-BE49-F238E27FC236}">
                            <a16:creationId xmlns:a16="http://schemas.microsoft.com/office/drawing/2014/main" id="{E69B3287-6BCE-42B1-998F-4B9734607D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1448098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6" name="Equation" r:id="rId11" imgW="2400300" imgH="685800" progId="Equation.DSMT4">
                  <p:embed/>
                </p:oleObj>
              </mc:Choice>
              <mc:Fallback>
                <p:oleObj name="Equation" r:id="rId11" imgW="2400300" imgH="685800" progId="Equation.DSMT4">
                  <p:embed/>
                  <p:pic>
                    <p:nvPicPr>
                      <p:cNvPr id="33803" name="Object 11">
                        <a:extLst>
                          <a:ext uri="{FF2B5EF4-FFF2-40B4-BE49-F238E27FC236}">
                            <a16:creationId xmlns:a16="http://schemas.microsoft.com/office/drawing/2014/main" id="{B840BE73-1A02-4E92-ADB4-A01266716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205335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7" name="Equation" r:id="rId13" imgW="4025900" imgH="1422400" progId="Equation.DSMT4">
                  <p:embed/>
                </p:oleObj>
              </mc:Choice>
              <mc:Fallback>
                <p:oleObj name="Equation" r:id="rId13" imgW="4025900" imgH="1422400" progId="Equation.DSMT4">
                  <p:embed/>
                  <p:pic>
                    <p:nvPicPr>
                      <p:cNvPr id="33805" name="Object 13">
                        <a:extLst>
                          <a:ext uri="{FF2B5EF4-FFF2-40B4-BE49-F238E27FC236}">
                            <a16:creationId xmlns:a16="http://schemas.microsoft.com/office/drawing/2014/main" id="{0E1168F1-3AB1-4CFE-AE20-A3BD59FF9E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47" y="3297833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8" name="Equation" r:id="rId15" imgW="3060700" imgH="673100" progId="Equation.DSMT4">
                  <p:embed/>
                </p:oleObj>
              </mc:Choice>
              <mc:Fallback>
                <p:oleObj name="Equation" r:id="rId15" imgW="3060700" imgH="673100" progId="Equation.DSMT4">
                  <p:embed/>
                  <p:pic>
                    <p:nvPicPr>
                      <p:cNvPr id="33806" name="Object 14">
                        <a:extLst>
                          <a:ext uri="{FF2B5EF4-FFF2-40B4-BE49-F238E27FC236}">
                            <a16:creationId xmlns:a16="http://schemas.microsoft.com/office/drawing/2014/main" id="{86301FAE-0872-4AFD-8FC9-5F1038620C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860" y="3658196"/>
                        <a:ext cx="30607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9" name="Equation" r:id="rId17" imgW="4546600" imgH="673100" progId="Equation.DSMT4">
                  <p:embed/>
                </p:oleObj>
              </mc:Choice>
              <mc:Fallback>
                <p:oleObj name="Equation" r:id="rId17" imgW="4546600" imgH="673100" progId="Equation.DSMT4">
                  <p:embed/>
                  <p:pic>
                    <p:nvPicPr>
                      <p:cNvPr id="33807" name="Object 15">
                        <a:extLst>
                          <a:ext uri="{FF2B5EF4-FFF2-40B4-BE49-F238E27FC236}">
                            <a16:creationId xmlns:a16="http://schemas.microsoft.com/office/drawing/2014/main" id="{72F04E28-2039-4685-B6BD-0616543F2F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647" y="4882158"/>
                        <a:ext cx="45466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0" name="Equation" r:id="rId19" imgW="2286000" imgH="533400" progId="Equation.DSMT4">
                  <p:embed/>
                </p:oleObj>
              </mc:Choice>
              <mc:Fallback>
                <p:oleObj name="Equation" r:id="rId19" imgW="2286000" imgH="533400" progId="Equation.DSMT4">
                  <p:embed/>
                  <p:pic>
                    <p:nvPicPr>
                      <p:cNvPr id="33808" name="Object 16">
                        <a:extLst>
                          <a:ext uri="{FF2B5EF4-FFF2-40B4-BE49-F238E27FC236}">
                            <a16:creationId xmlns:a16="http://schemas.microsoft.com/office/drawing/2014/main" id="{2D3199FB-493E-49EC-8E85-85FE1F7BBC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185" y="5021858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1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0" name="Equation" r:id="rId3" imgW="4025900" imgH="1422400" progId="Equation.DSMT4">
                  <p:embed/>
                </p:oleObj>
              </mc:Choice>
              <mc:Fallback>
                <p:oleObj name="Equation" r:id="rId3" imgW="4025900" imgH="1422400" progId="Equation.DSMT4">
                  <p:embed/>
                  <p:pic>
                    <p:nvPicPr>
                      <p:cNvPr id="7" name="Object 13">
                        <a:extLst>
                          <a:ext uri="{FF2B5EF4-FFF2-40B4-BE49-F238E27FC236}">
                            <a16:creationId xmlns:a16="http://schemas.microsoft.com/office/drawing/2014/main" id="{0F0BC4F6-3E70-4D4D-A04F-6C15104307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"/>
                        <a:ext cx="4025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" name="Equation" r:id="rId5" imgW="2286000" imgH="533400" progId="Equation.DSMT4">
                  <p:embed/>
                </p:oleObj>
              </mc:Choice>
              <mc:Fallback>
                <p:oleObj name="Equation" r:id="rId5" imgW="2286000" imgH="533400" progId="Equation.DSMT4">
                  <p:embed/>
                  <p:pic>
                    <p:nvPicPr>
                      <p:cNvPr id="10" name="Object 16">
                        <a:extLst>
                          <a:ext uri="{FF2B5EF4-FFF2-40B4-BE49-F238E27FC236}">
                            <a16:creationId xmlns:a16="http://schemas.microsoft.com/office/drawing/2014/main" id="{01322773-7546-4DA9-BFA4-1D56955B0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96900"/>
                        <a:ext cx="228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" name="Equation" r:id="rId7" imgW="2489200" imgH="1270000" progId="Equation.DSMT4">
                  <p:embed/>
                </p:oleObj>
              </mc:Choice>
              <mc:Fallback>
                <p:oleObj name="Equation" r:id="rId7" imgW="2489200" imgH="1270000" progId="Equation.DSMT4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7D59AD0B-DE08-4146-B775-ED8EFD38B7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68488"/>
                        <a:ext cx="24892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59840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" name="Equation" r:id="rId9" imgW="2527300" imgH="1270000" progId="Equation.DSMT4">
                  <p:embed/>
                </p:oleObj>
              </mc:Choice>
              <mc:Fallback>
                <p:oleObj name="Equation" r:id="rId9" imgW="2527300" imgH="1270000" progId="Equation.DSMT4">
                  <p:embed/>
                  <p:pic>
                    <p:nvPicPr>
                      <p:cNvPr id="34822" name="Object 6">
                        <a:extLst>
                          <a:ext uri="{FF2B5EF4-FFF2-40B4-BE49-F238E27FC236}">
                            <a16:creationId xmlns:a16="http://schemas.microsoft.com/office/drawing/2014/main" id="{DBE5DD08-EC0B-4305-A476-4A9428A6C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68488"/>
                        <a:ext cx="25273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70532"/>
              </p:ext>
            </p:extLst>
          </p:nvPr>
        </p:nvGraphicFramePr>
        <p:xfrm>
          <a:off x="693738" y="3381375"/>
          <a:ext cx="749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4" name="Equation" r:id="rId11" imgW="749300" imgH="1168400" progId="Equation.DSMT4">
                  <p:embed/>
                </p:oleObj>
              </mc:Choice>
              <mc:Fallback>
                <p:oleObj name="Equation" r:id="rId11" imgW="749300" imgH="1168400" progId="Equation.DSMT4">
                  <p:embed/>
                  <p:pic>
                    <p:nvPicPr>
                      <p:cNvPr id="34823" name="Object 7">
                        <a:extLst>
                          <a:ext uri="{FF2B5EF4-FFF2-40B4-BE49-F238E27FC236}">
                            <a16:creationId xmlns:a16="http://schemas.microsoft.com/office/drawing/2014/main" id="{79146344-7F5A-4CE0-822C-9EC03EEEFB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3381375"/>
                        <a:ext cx="7493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89787"/>
              </p:ext>
            </p:extLst>
          </p:nvPr>
        </p:nvGraphicFramePr>
        <p:xfrm>
          <a:off x="4795838" y="3392488"/>
          <a:ext cx="3098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5" name="Equation" r:id="rId13" imgW="3098800" imgH="1447800" progId="Equation.DSMT4">
                  <p:embed/>
                </p:oleObj>
              </mc:Choice>
              <mc:Fallback>
                <p:oleObj name="Equation" r:id="rId13" imgW="3098800" imgH="1447800" progId="Equation.DSMT4">
                  <p:embed/>
                  <p:pic>
                    <p:nvPicPr>
                      <p:cNvPr id="34824" name="Object 8">
                        <a:extLst>
                          <a:ext uri="{FF2B5EF4-FFF2-40B4-BE49-F238E27FC236}">
                            <a16:creationId xmlns:a16="http://schemas.microsoft.com/office/drawing/2014/main" id="{184BAF2A-70C3-4517-8CD5-C044ECFDA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3392488"/>
                        <a:ext cx="3098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286951"/>
              </p:ext>
            </p:extLst>
          </p:nvPr>
        </p:nvGraphicFramePr>
        <p:xfrm>
          <a:off x="1498600" y="3657600"/>
          <a:ext cx="321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6" name="Equation" r:id="rId15" imgW="3213100" imgH="685800" progId="Equation.DSMT4">
                  <p:embed/>
                </p:oleObj>
              </mc:Choice>
              <mc:Fallback>
                <p:oleObj name="Equation" r:id="rId15" imgW="3213100" imgH="685800" progId="Equation.DSMT4">
                  <p:embed/>
                  <p:pic>
                    <p:nvPicPr>
                      <p:cNvPr id="34825" name="Object 9">
                        <a:extLst>
                          <a:ext uri="{FF2B5EF4-FFF2-40B4-BE49-F238E27FC236}">
                            <a16:creationId xmlns:a16="http://schemas.microsoft.com/office/drawing/2014/main" id="{0A283424-BC26-4443-A91D-2969BE68DF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657600"/>
                        <a:ext cx="3213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825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78441"/>
              </p:ext>
            </p:extLst>
          </p:nvPr>
        </p:nvGraphicFramePr>
        <p:xfrm>
          <a:off x="533400" y="2667000"/>
          <a:ext cx="38735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4" name="Equation" r:id="rId3" imgW="3873500" imgH="1270000" progId="Equation.DSMT4">
                  <p:embed/>
                </p:oleObj>
              </mc:Choice>
              <mc:Fallback>
                <p:oleObj name="Equation" r:id="rId3" imgW="3873500" imgH="1270000" progId="Equation.DSMT4">
                  <p:embed/>
                  <p:pic>
                    <p:nvPicPr>
                      <p:cNvPr id="34827" name="Object 11">
                        <a:extLst>
                          <a:ext uri="{FF2B5EF4-FFF2-40B4-BE49-F238E27FC236}">
                            <a16:creationId xmlns:a16="http://schemas.microsoft.com/office/drawing/2014/main" id="{25E71782-ADC1-4D31-919A-3C80674FA2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67000"/>
                        <a:ext cx="38735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375930"/>
              </p:ext>
            </p:extLst>
          </p:nvPr>
        </p:nvGraphicFramePr>
        <p:xfrm>
          <a:off x="4495800" y="2651911"/>
          <a:ext cx="36195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5" name="Equation" r:id="rId5" imgW="3619500" imgH="2070100" progId="Equation.DSMT4">
                  <p:embed/>
                </p:oleObj>
              </mc:Choice>
              <mc:Fallback>
                <p:oleObj name="Equation" r:id="rId5" imgW="3619500" imgH="2070100" progId="Equation.DSMT4">
                  <p:embed/>
                  <p:pic>
                    <p:nvPicPr>
                      <p:cNvPr id="34828" name="Object 12">
                        <a:extLst>
                          <a:ext uri="{FF2B5EF4-FFF2-40B4-BE49-F238E27FC236}">
                            <a16:creationId xmlns:a16="http://schemas.microsoft.com/office/drawing/2014/main" id="{3C4B337E-2305-4BE6-B087-B234615634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651911"/>
                        <a:ext cx="36195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47711"/>
              </p:ext>
            </p:extLst>
          </p:nvPr>
        </p:nvGraphicFramePr>
        <p:xfrm>
          <a:off x="861338" y="650875"/>
          <a:ext cx="4546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6" name="Equation" r:id="rId7" imgW="4546600" imgH="1168400" progId="Equation.DSMT4">
                  <p:embed/>
                </p:oleObj>
              </mc:Choice>
              <mc:Fallback>
                <p:oleObj name="Equation" r:id="rId7" imgW="4546600" imgH="116840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78B98905-B4FE-40AC-BFD5-3CC0F7B8BE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338" y="650875"/>
                        <a:ext cx="4546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546722"/>
              </p:ext>
            </p:extLst>
          </p:nvPr>
        </p:nvGraphicFramePr>
        <p:xfrm>
          <a:off x="5606375" y="627063"/>
          <a:ext cx="26543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7" name="Equation" r:id="rId9" imgW="2654300" imgH="1295400" progId="Equation.DSMT4">
                  <p:embed/>
                </p:oleObj>
              </mc:Choice>
              <mc:Fallback>
                <p:oleObj name="Equation" r:id="rId9" imgW="2654300" imgH="1295400" progId="Equation.DSMT4">
                  <p:embed/>
                  <p:pic>
                    <p:nvPicPr>
                      <p:cNvPr id="4" name="Object 9">
                        <a:extLst>
                          <a:ext uri="{FF2B5EF4-FFF2-40B4-BE49-F238E27FC236}">
                            <a16:creationId xmlns:a16="http://schemas.microsoft.com/office/drawing/2014/main" id="{C3E7AE68-3047-4BF9-BDBF-536339901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375" y="627063"/>
                        <a:ext cx="26543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72164"/>
              </p:ext>
            </p:extLst>
          </p:nvPr>
        </p:nvGraphicFramePr>
        <p:xfrm>
          <a:off x="2632988" y="538163"/>
          <a:ext cx="281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8" name="Equation" r:id="rId11" imgW="2819400" imgH="685800" progId="Equation.DSMT4">
                  <p:embed/>
                </p:oleObj>
              </mc:Choice>
              <mc:Fallback>
                <p:oleObj name="Equation" r:id="rId11" imgW="2819400" imgH="685800" progId="Equation.DSMT4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CB9E8AC7-6857-4683-B7E3-233758ED2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988" y="538163"/>
                        <a:ext cx="281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660053"/>
              </p:ext>
            </p:extLst>
          </p:nvPr>
        </p:nvGraphicFramePr>
        <p:xfrm>
          <a:off x="2764750" y="1295400"/>
          <a:ext cx="2400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9" name="Equation" r:id="rId13" imgW="2400300" imgH="685800" progId="Equation.DSMT4">
                  <p:embed/>
                </p:oleObj>
              </mc:Choice>
              <mc:Fallback>
                <p:oleObj name="Equation" r:id="rId13" imgW="2400300" imgH="685800" progId="Equation.DSMT4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9555171A-016F-44A7-8A91-451814A38D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750" y="1295400"/>
                        <a:ext cx="2400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43888"/>
              </p:ext>
            </p:extLst>
          </p:nvPr>
        </p:nvGraphicFramePr>
        <p:xfrm>
          <a:off x="381000" y="4419600"/>
          <a:ext cx="4025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0" name="Equation" r:id="rId15" imgW="4026540" imgH="2069714" progId="Equation.DSMT4">
                  <p:embed/>
                </p:oleObj>
              </mc:Choice>
              <mc:Fallback>
                <p:oleObj name="Equation" r:id="rId15" imgW="4026540" imgH="206971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1000" y="4419600"/>
                        <a:ext cx="40259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40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ru-UA" altLang="ru-UA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8" name="Equation" r:id="rId3" imgW="3708400" imgH="1206500" progId="Equation.DSMT4">
                  <p:embed/>
                </p:oleObj>
              </mc:Choice>
              <mc:Fallback>
                <p:oleObj name="Equation" r:id="rId3" imgW="3708400" imgH="1206500" progId="Equation.DSMT4">
                  <p:embed/>
                  <p:pic>
                    <p:nvPicPr>
                      <p:cNvPr id="36871" name="Object 7">
                        <a:extLst>
                          <a:ext uri="{FF2B5EF4-FFF2-40B4-BE49-F238E27FC236}">
                            <a16:creationId xmlns:a16="http://schemas.microsoft.com/office/drawing/2014/main" id="{839EC85E-5F39-4663-B762-AF4574859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" y="322263"/>
                        <a:ext cx="37084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9" name="Equation" r:id="rId5" imgW="4559300" imgH="2057400" progId="Equation.DSMT4">
                  <p:embed/>
                </p:oleObj>
              </mc:Choice>
              <mc:Fallback>
                <p:oleObj name="Equation" r:id="rId5" imgW="4559300" imgH="2057400" progId="Equation.DSMT4">
                  <p:embed/>
                  <p:pic>
                    <p:nvPicPr>
                      <p:cNvPr id="36872" name="Object 8">
                        <a:extLst>
                          <a:ext uri="{FF2B5EF4-FFF2-40B4-BE49-F238E27FC236}">
                            <a16:creationId xmlns:a16="http://schemas.microsoft.com/office/drawing/2014/main" id="{16257AF5-266A-4901-8BD4-916833A94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281" y="317500"/>
                        <a:ext cx="45593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i="1" dirty="0" err="1"/>
              <a:t>Містить</a:t>
            </a:r>
            <a:r>
              <a:rPr lang="ru-RU" altLang="ru-UA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2) закон </a:t>
            </a:r>
            <a:r>
              <a:rPr lang="ru-RU" altLang="ru-UA" sz="2400" dirty="0" err="1"/>
              <a:t>зміщення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Віна</a:t>
            </a:r>
            <a:endParaRPr lang="ru-RU" altLang="ru-UA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/>
              <a:t>3) </a:t>
            </a:r>
            <a:r>
              <a:rPr lang="ru-RU" altLang="ru-UA" sz="2400" dirty="0" err="1"/>
              <a:t>опис</a:t>
            </a:r>
            <a:r>
              <a:rPr lang="ru-RU" altLang="ru-UA" sz="2400" dirty="0"/>
              <a:t> спектру теплового  </a:t>
            </a:r>
          </a:p>
          <a:p>
            <a:pPr eaLnBrk="1" hangingPunct="1"/>
            <a:r>
              <a:rPr lang="ru-RU" altLang="ru-UA" sz="2400" dirty="0"/>
              <a:t>    </a:t>
            </a:r>
            <a:r>
              <a:rPr lang="ru-RU" altLang="ru-UA" sz="2400" dirty="0" err="1"/>
              <a:t>випромінювання</a:t>
            </a:r>
            <a:r>
              <a:rPr lang="ru-RU" altLang="ru-UA" sz="2400" dirty="0"/>
              <a:t> у </a:t>
            </a:r>
            <a:r>
              <a:rPr lang="ru-RU" altLang="ru-UA" sz="2400" dirty="0" err="1"/>
              <a:t>всьому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діапазоні</a:t>
            </a:r>
            <a:endParaRPr lang="el-GR" altLang="ru-UA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ru-UA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000" dirty="0"/>
              <a:t>1) заряди, </a:t>
            </a:r>
            <a:r>
              <a:rPr lang="ru-RU" altLang="ru-UA" sz="2000" dirty="0" err="1"/>
              <a:t>що</a:t>
            </a:r>
            <a:r>
              <a:rPr lang="ru-RU" altLang="ru-UA" sz="2000" dirty="0"/>
              <a:t> </a:t>
            </a:r>
            <a:r>
              <a:rPr lang="ru-RU" altLang="ru-UA" sz="2000" dirty="0" err="1"/>
              <a:t>вириваються</a:t>
            </a:r>
            <a:r>
              <a:rPr lang="ru-RU" altLang="ru-UA" sz="2000" dirty="0"/>
              <a:t> при </a:t>
            </a:r>
            <a:r>
              <a:rPr lang="ru-RU" altLang="ru-UA" sz="2000" dirty="0" err="1"/>
              <a:t>освітленні</a:t>
            </a:r>
            <a:r>
              <a:rPr lang="ru-RU" altLang="ru-UA" sz="2000" dirty="0"/>
              <a:t> – </a:t>
            </a:r>
            <a:r>
              <a:rPr lang="ru-RU" altLang="ru-UA" sz="2000" dirty="0" err="1"/>
              <a:t>від</a:t>
            </a:r>
            <a:r>
              <a:rPr lang="en-US" altLang="ru-UA" sz="2000" dirty="0"/>
              <a:t>’</a:t>
            </a:r>
            <a:r>
              <a:rPr lang="uk-UA" altLang="ru-UA" sz="2000" dirty="0"/>
              <a:t>ємні</a:t>
            </a:r>
            <a:endParaRPr lang="ru-RU" altLang="ru-UA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000" dirty="0">
                <a:solidFill>
                  <a:srgbClr val="0070C0"/>
                </a:solidFill>
              </a:rPr>
              <a:t>2) </a:t>
            </a:r>
            <a:r>
              <a:rPr lang="ru-RU" altLang="ru-UA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дію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ru-UA" sz="2000" dirty="0">
                <a:solidFill>
                  <a:srgbClr val="0070C0"/>
                </a:solidFill>
              </a:rPr>
              <a:t> </a:t>
            </a:r>
            <a:r>
              <a:rPr lang="ru-RU" altLang="ru-UA" sz="2000" dirty="0" err="1">
                <a:solidFill>
                  <a:srgbClr val="0070C0"/>
                </a:solidFill>
              </a:rPr>
              <a:t>промені</a:t>
            </a:r>
            <a:endParaRPr lang="ru-RU" altLang="ru-UA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000" dirty="0">
                <a:solidFill>
                  <a:srgbClr val="00B415"/>
                </a:solidFill>
              </a:rPr>
              <a:t>3) величина </a:t>
            </a:r>
            <a:r>
              <a:rPr lang="ru-RU" altLang="ru-UA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ru-UA" sz="2000" dirty="0">
                <a:solidFill>
                  <a:srgbClr val="00B415"/>
                </a:solidFill>
              </a:rPr>
              <a:t> заряду </a:t>
            </a:r>
            <a:r>
              <a:rPr lang="ru-RU" altLang="ru-UA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ru-UA" sz="2000" dirty="0">
                <a:solidFill>
                  <a:srgbClr val="00B415"/>
                </a:solidFill>
              </a:rPr>
              <a:t> </a:t>
            </a:r>
            <a:r>
              <a:rPr lang="ru-RU" altLang="ru-UA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ru-UA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ru-UA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ru-UA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ru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4" name="Формула" r:id="rId3" imgW="838080" imgH="241200" progId="Equation.3">
                  <p:embed/>
                </p:oleObj>
              </mc:Choice>
              <mc:Fallback>
                <p:oleObj name="Формула" r:id="rId3" imgW="838080" imgH="241200" progId="Equation.3">
                  <p:embed/>
                  <p:pic>
                    <p:nvPicPr>
                      <p:cNvPr id="17410" name="Object 1">
                        <a:extLst>
                          <a:ext uri="{FF2B5EF4-FFF2-40B4-BE49-F238E27FC236}">
                            <a16:creationId xmlns:a16="http://schemas.microsoft.com/office/drawing/2014/main" id="{6E317485-B231-4A56-925D-EE994FFD21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928688"/>
                        <a:ext cx="20574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2" name="Equation" r:id="rId3" imgW="1130040" imgH="419040" progId="Equation.DSMT4">
                  <p:embed/>
                </p:oleObj>
              </mc:Choice>
              <mc:Fallback>
                <p:oleObj name="Equation" r:id="rId3" imgW="1130040" imgH="419040" progId="Equation.DSMT4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9A82901C-EF4B-4D56-B2A7-F20BFD25B5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1" y="2158391"/>
                        <a:ext cx="2400300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3" name="Формула" r:id="rId5" imgW="1168200" imgH="241200" progId="Equation.3">
                  <p:embed/>
                </p:oleObj>
              </mc:Choice>
              <mc:Fallback>
                <p:oleObj name="Формула" r:id="rId5" imgW="1168200" imgH="241200" progId="Equation.3">
                  <p:embed/>
                  <p:pic>
                    <p:nvPicPr>
                      <p:cNvPr id="22532" name="Object 7">
                        <a:extLst>
                          <a:ext uri="{FF2B5EF4-FFF2-40B4-BE49-F238E27FC236}">
                            <a16:creationId xmlns:a16="http://schemas.microsoft.com/office/drawing/2014/main" id="{92D65BA9-3817-43C8-8848-794362EE1C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31" y="4230477"/>
                        <a:ext cx="24987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4" name="Формула" r:id="rId7" imgW="1079280" imgH="495000" progId="Equation.3">
                  <p:embed/>
                </p:oleObj>
              </mc:Choice>
              <mc:Fallback>
                <p:oleObj name="Формула" r:id="rId7" imgW="1079280" imgH="495000" progId="Equation.3">
                  <p:embed/>
                  <p:pic>
                    <p:nvPicPr>
                      <p:cNvPr id="22534" name="Object 5">
                        <a:extLst>
                          <a:ext uri="{FF2B5EF4-FFF2-40B4-BE49-F238E27FC236}">
                            <a16:creationId xmlns:a16="http://schemas.microsoft.com/office/drawing/2014/main" id="{878AD69D-7E2F-4E50-8095-0BDCD163B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974" y="3857420"/>
                        <a:ext cx="220821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5" name="Equation" r:id="rId9" imgW="1155600" imgH="228600" progId="Equation.DSMT4">
                  <p:embed/>
                </p:oleObj>
              </mc:Choice>
              <mc:Fallback>
                <p:oleObj name="Equation" r:id="rId9" imgW="1155600" imgH="228600" progId="Equation.DSMT4">
                  <p:embed/>
                  <p:pic>
                    <p:nvPicPr>
                      <p:cNvPr id="22535" name="Object 14">
                        <a:extLst>
                          <a:ext uri="{FF2B5EF4-FFF2-40B4-BE49-F238E27FC236}">
                            <a16:creationId xmlns:a16="http://schemas.microsoft.com/office/drawing/2014/main" id="{8268B287-BE8C-4B75-B975-665DD9457D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1201738"/>
                        <a:ext cx="3033712" cy="59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30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ru-UA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ru-UA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0B9E479-EDB7-4B68-A59A-2AF81CDCC4B9}"/>
              </a:ext>
            </a:extLst>
          </p:cNvPr>
          <p:cNvSpPr/>
          <p:nvPr/>
        </p:nvSpPr>
        <p:spPr bwMode="auto">
          <a:xfrm>
            <a:off x="3857612" y="2750342"/>
            <a:ext cx="1857388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/>
              <a:t>Энергия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859334"/>
              </p:ext>
            </p:extLst>
          </p:nvPr>
        </p:nvGraphicFramePr>
        <p:xfrm>
          <a:off x="3857621" y="2821785"/>
          <a:ext cx="1879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4" name="Формула" r:id="rId3" imgW="634449" imgH="266469" progId="Equation.3">
                  <p:embed/>
                </p:oleObj>
              </mc:Choice>
              <mc:Fallback>
                <p:oleObj name="Формула" r:id="rId3" imgW="634449" imgH="266469" progId="Equation.3">
                  <p:embed/>
                  <p:pic>
                    <p:nvPicPr>
                      <p:cNvPr id="23554" name="Object 4">
                        <a:extLst>
                          <a:ext uri="{FF2B5EF4-FFF2-40B4-BE49-F238E27FC236}">
                            <a16:creationId xmlns:a16="http://schemas.microsoft.com/office/drawing/2014/main" id="{9D60E827-03FB-42C0-A0E7-36955ABCF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1" y="2821785"/>
                        <a:ext cx="18796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5" name="Формула" r:id="rId5" imgW="634680" imgH="457200" progId="Equation.3">
                  <p:embed/>
                </p:oleObj>
              </mc:Choice>
              <mc:Fallback>
                <p:oleObj name="Формула" r:id="rId5" imgW="634680" imgH="457200" progId="Equation.3">
                  <p:embed/>
                  <p:pic>
                    <p:nvPicPr>
                      <p:cNvPr id="23555" name="Object 6">
                        <a:extLst>
                          <a:ext uri="{FF2B5EF4-FFF2-40B4-BE49-F238E27FC236}">
                            <a16:creationId xmlns:a16="http://schemas.microsoft.com/office/drawing/2014/main" id="{0CDC632D-A86D-48A2-9EBA-C632DD8551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897" y="2600312"/>
                        <a:ext cx="1717675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6" name="Формула" r:id="rId7" imgW="545626" imgH="266469" progId="Equation.3">
                  <p:embed/>
                </p:oleObj>
              </mc:Choice>
              <mc:Fallback>
                <p:oleObj name="Формула" r:id="rId7" imgW="545626" imgH="266469" progId="Equation.3">
                  <p:embed/>
                  <p:pic>
                    <p:nvPicPr>
                      <p:cNvPr id="23556" name="Object 8">
                        <a:extLst>
                          <a:ext uri="{FF2B5EF4-FFF2-40B4-BE49-F238E27FC236}">
                            <a16:creationId xmlns:a16="http://schemas.microsoft.com/office/drawing/2014/main" id="{F032A081-1D6C-47DB-8CC5-15BC4CD51E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000500"/>
                        <a:ext cx="1571625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Масса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7" name="Equation" r:id="rId9" imgW="1117440" imgH="241200" progId="Equation.DSMT4">
                  <p:embed/>
                </p:oleObj>
              </mc:Choice>
              <mc:Fallback>
                <p:oleObj name="Equation" r:id="rId9" imgW="1117440" imgH="241200" progId="Equation.DSMT4">
                  <p:embed/>
                  <p:pic>
                    <p:nvPicPr>
                      <p:cNvPr id="23557" name="Object 10">
                        <a:extLst>
                          <a:ext uri="{FF2B5EF4-FFF2-40B4-BE49-F238E27FC236}">
                            <a16:creationId xmlns:a16="http://schemas.microsoft.com/office/drawing/2014/main" id="{6214C388-6036-41BE-AF9A-518EEB6C0F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6140450"/>
                        <a:ext cx="2362200" cy="50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Импульс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5C5AA048-9DE7-4257-824E-4AF4BA44C158}"/>
              </a:ext>
            </a:extLst>
          </p:cNvPr>
          <p:cNvSpPr/>
          <p:nvPr/>
        </p:nvSpPr>
        <p:spPr bwMode="auto">
          <a:xfrm>
            <a:off x="3167635" y="5034755"/>
            <a:ext cx="335758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10758"/>
              </p:ext>
            </p:extLst>
          </p:nvPr>
        </p:nvGraphicFramePr>
        <p:xfrm>
          <a:off x="3110478" y="5034741"/>
          <a:ext cx="3149600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8" name="Формула" r:id="rId11" imgW="1358640" imgH="482400" progId="Equation.3">
                  <p:embed/>
                </p:oleObj>
              </mc:Choice>
              <mc:Fallback>
                <p:oleObj name="Формула" r:id="rId11" imgW="1358640" imgH="482400" progId="Equation.3">
                  <p:embed/>
                  <p:pic>
                    <p:nvPicPr>
                      <p:cNvPr id="23558" name="Object 12">
                        <a:extLst>
                          <a:ext uri="{FF2B5EF4-FFF2-40B4-BE49-F238E27FC236}">
                            <a16:creationId xmlns:a16="http://schemas.microsoft.com/office/drawing/2014/main" id="{C7027F7C-29EC-4E4A-81DF-D8CC6277C9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478" y="5034741"/>
                        <a:ext cx="3149600" cy="1128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6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1EF21B-A3A6-409E-A2F1-5E88F6A95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2" y="2867323"/>
            <a:ext cx="4263756" cy="14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CCE508-40A6-4B4E-957D-7670A17F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022" y="381000"/>
            <a:ext cx="5614173" cy="15005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0A529B-ABC5-4B5B-907F-F48665B5E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18443"/>
            <a:ext cx="6705600" cy="33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20-12">
            <a:extLst>
              <a:ext uri="{FF2B5EF4-FFF2-40B4-BE49-F238E27FC236}">
                <a16:creationId xmlns:a16="http://schemas.microsoft.com/office/drawing/2014/main" id="{1B11AD16-E176-4BFF-B766-C92FFE5F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304800"/>
            <a:ext cx="2938463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id="{03FDC1E2-D9EF-442C-A331-52935035D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561995"/>
          <a:ext cx="50609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4" name="Equation" r:id="rId4" imgW="2412720" imgH="393480" progId="Equation.DSMT4">
                  <p:embed/>
                </p:oleObj>
              </mc:Choice>
              <mc:Fallback>
                <p:oleObj name="Equation" r:id="rId4" imgW="2412720" imgH="393480" progId="Equation.DSMT4">
                  <p:embed/>
                  <p:pic>
                    <p:nvPicPr>
                      <p:cNvPr id="7" name="Object 41">
                        <a:extLst>
                          <a:ext uri="{FF2B5EF4-FFF2-40B4-BE49-F238E27FC236}">
                            <a16:creationId xmlns:a16="http://schemas.microsoft.com/office/drawing/2014/main" id="{03FDC1E2-D9EF-442C-A331-52935035D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61995"/>
                        <a:ext cx="506095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ru-UA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8EBBF2B-CC71-4928-B7B3-DF514E52FB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7" y="5257800"/>
          <a:ext cx="77724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5" name="Equation" r:id="rId6" imgW="3886200" imgH="457200" progId="Equation.DSMT4">
                  <p:embed/>
                </p:oleObj>
              </mc:Choice>
              <mc:Fallback>
                <p:oleObj name="Equation" r:id="rId6" imgW="3886200" imgH="457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8EBBF2B-CC71-4928-B7B3-DF514E52F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787" y="5257800"/>
                        <a:ext cx="7772401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val="308449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3290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5923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6069"/>
            <a:ext cx="3276600" cy="26723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276600"/>
            <a:ext cx="2909888" cy="27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ru-UA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D23C7E-5699-4569-B49F-F0E6BF3E2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43400"/>
            <a:ext cx="7391400" cy="13751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72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ru-U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ru-UA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189916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11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53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ru-U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ru-UA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8" name="Equation" r:id="rId3" imgW="2692080" imgH="1333440" progId="Equation.DSMT4">
                  <p:embed/>
                </p:oleObj>
              </mc:Choice>
              <mc:Fallback>
                <p:oleObj name="Equation" r:id="rId3" imgW="2692080" imgH="1333440" progId="Equation.DSMT4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C48BCCF6-9DEE-40FE-841F-6F15645DB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050" y="507067"/>
                        <a:ext cx="1985963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9" name="Equation" r:id="rId5" imgW="4940280" imgH="583920" progId="Equation.DSMT4">
                  <p:embed/>
                </p:oleObj>
              </mc:Choice>
              <mc:Fallback>
                <p:oleObj name="Equation" r:id="rId5" imgW="4940280" imgH="583920" progId="Equation.DSMT4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6D8556A4-CE2E-4AB8-891E-64D13273DC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8" y="776654"/>
                        <a:ext cx="3238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0" name="Equation" r:id="rId7" imgW="3377880" imgH="1295280" progId="Equation.DSMT4">
                  <p:embed/>
                </p:oleObj>
              </mc:Choice>
              <mc:Fallback>
                <p:oleObj name="Equation" r:id="rId7" imgW="3377880" imgH="1295280" progId="Equation.DSMT4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6D8556A4-CE2E-4AB8-891E-64D13273DC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752600"/>
                        <a:ext cx="249237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14108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1" name="Equation" r:id="rId9" imgW="4292280" imgH="672840" progId="Equation.DSMT4">
                  <p:embed/>
                </p:oleObj>
              </mc:Choice>
              <mc:Fallback>
                <p:oleObj name="Equation" r:id="rId9" imgW="4292280" imgH="672840" progId="Equation.DSMT4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5EBA4378-3449-45D7-ACD1-55283F7286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1981200"/>
                        <a:ext cx="281305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ru-UA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2" name="Equation" r:id="rId11" imgW="3276360" imgH="1295280" progId="Equation.DSMT4">
                  <p:embed/>
                </p:oleObj>
              </mc:Choice>
              <mc:Fallback>
                <p:oleObj name="Equation" r:id="rId11" imgW="3276360" imgH="129528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C6D91CA9-0518-4C7A-9D2E-D28E604568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171825"/>
                        <a:ext cx="241776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ru-UA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3" name="Equation" r:id="rId13" imgW="2234880" imgH="495000" progId="Equation.DSMT4">
                  <p:embed/>
                </p:oleObj>
              </mc:Choice>
              <mc:Fallback>
                <p:oleObj name="Equation" r:id="rId13" imgW="2234880" imgH="495000" progId="Equation.DSMT4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5EBA4378-3449-45D7-ACD1-55283F7286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86150"/>
                        <a:ext cx="146526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4" name="Equation" r:id="rId15" imgW="3340080" imgH="1295280" progId="Equation.DSMT4">
                  <p:embed/>
                </p:oleObj>
              </mc:Choice>
              <mc:Fallback>
                <p:oleObj name="Equation" r:id="rId15" imgW="3340080" imgH="12952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6B0C69A-76CA-46BE-93CB-15E48E7DD6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4238625"/>
                        <a:ext cx="2465388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ru-UA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5" name="Equation" r:id="rId17" imgW="2234880" imgH="495000" progId="Equation.DSMT4">
                  <p:embed/>
                </p:oleObj>
              </mc:Choice>
              <mc:Fallback>
                <p:oleObj name="Equation" r:id="rId17" imgW="2234880" imgH="495000" progId="Equation.DSMT4">
                  <p:embed/>
                  <p:pic>
                    <p:nvPicPr>
                      <p:cNvPr id="11" name="Object 8">
                        <a:extLst>
                          <a:ext uri="{FF2B5EF4-FFF2-40B4-BE49-F238E27FC236}">
                            <a16:creationId xmlns:a16="http://schemas.microsoft.com/office/drawing/2014/main" id="{C5DE59A8-7A37-4FDF-9FE3-0270055A1B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46" y="4552950"/>
                        <a:ext cx="146526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6" name="Equation" r:id="rId19" imgW="3377880" imgH="1295280" progId="Equation.DSMT4">
                  <p:embed/>
                </p:oleObj>
              </mc:Choice>
              <mc:Fallback>
                <p:oleObj name="Equation" r:id="rId19" imgW="3377880" imgH="1295280" progId="Equation.DSMT4">
                  <p:embed/>
                  <p:pic>
                    <p:nvPicPr>
                      <p:cNvPr id="12" name="Object 8">
                        <a:extLst>
                          <a:ext uri="{FF2B5EF4-FFF2-40B4-BE49-F238E27FC236}">
                            <a16:creationId xmlns:a16="http://schemas.microsoft.com/office/drawing/2014/main" id="{0EDC3E9F-E62A-4E1B-A068-59DAEA82A8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5257800"/>
                        <a:ext cx="249396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ru-UA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7" name="Equation" r:id="rId21" imgW="2222280" imgH="495000" progId="Equation.DSMT4">
                  <p:embed/>
                </p:oleObj>
              </mc:Choice>
              <mc:Fallback>
                <p:oleObj name="Equation" r:id="rId21" imgW="2222280" imgH="495000" progId="Equation.DSMT4">
                  <p:embed/>
                  <p:pic>
                    <p:nvPicPr>
                      <p:cNvPr id="14" name="Object 8">
                        <a:extLst>
                          <a:ext uri="{FF2B5EF4-FFF2-40B4-BE49-F238E27FC236}">
                            <a16:creationId xmlns:a16="http://schemas.microsoft.com/office/drawing/2014/main" id="{A0694341-E981-47DD-ADDF-E7049D7689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5572125"/>
                        <a:ext cx="14573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ru-UA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Equation" r:id="rId3" imgW="3492360" imgH="1295280" progId="Equation.DSMT4">
                  <p:embed/>
                </p:oleObj>
              </mc:Choice>
              <mc:Fallback>
                <p:oleObj name="Equation" r:id="rId3" imgW="3492360" imgH="12952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6B0C69A-76CA-46BE-93CB-15E48E7DD6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220" y="1537494"/>
                        <a:ext cx="25781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ru-UA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3" name="Equation" r:id="rId5" imgW="4089240" imgH="533160" progId="Equation.DSMT4">
                  <p:embed/>
                </p:oleObj>
              </mc:Choice>
              <mc:Fallback>
                <p:oleObj name="Equation" r:id="rId5" imgW="4089240" imgH="533160" progId="Equation.DSMT4">
                  <p:embed/>
                  <p:pic>
                    <p:nvPicPr>
                      <p:cNvPr id="11" name="Object 8">
                        <a:extLst>
                          <a:ext uri="{FF2B5EF4-FFF2-40B4-BE49-F238E27FC236}">
                            <a16:creationId xmlns:a16="http://schemas.microsoft.com/office/drawing/2014/main" id="{C5DE59A8-7A37-4FDF-9FE3-0270055A1B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39913"/>
                        <a:ext cx="26797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4" name="Equation" r:id="rId7" imgW="2057400" imgH="1218960" progId="Equation.DSMT4">
                  <p:embed/>
                </p:oleObj>
              </mc:Choice>
              <mc:Fallback>
                <p:oleObj name="Equation" r:id="rId7" imgW="2057400" imgH="121896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52FBF6D0-CC43-424A-83B4-A2EF04E76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9400"/>
                        <a:ext cx="1517650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ru-UA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5" name="Equation" r:id="rId9" imgW="3301920" imgH="533160" progId="Equation.DSMT4">
                  <p:embed/>
                </p:oleObj>
              </mc:Choice>
              <mc:Fallback>
                <p:oleObj name="Equation" r:id="rId9" imgW="3301920" imgH="533160" progId="Equation.DSMT4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52FBF6D0-CC43-424A-83B4-A2EF04E76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069" y="5064711"/>
                        <a:ext cx="243681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4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4" name="Equation" r:id="rId3" imgW="1091880" imgH="533160" progId="Equation.DSMT4">
                  <p:embed/>
                </p:oleObj>
              </mc:Choice>
              <mc:Fallback>
                <p:oleObj name="Equation" r:id="rId3" imgW="1091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1400" y="727620"/>
                        <a:ext cx="1092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5" name="Equation" r:id="rId5" imgW="1638000" imgH="583920" progId="Equation.DSMT4">
                  <p:embed/>
                </p:oleObj>
              </mc:Choice>
              <mc:Fallback>
                <p:oleObj name="Equation" r:id="rId5" imgW="1638000" imgH="583920" progId="Equation.DSMT4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5FA19DE9-02DA-42D7-A1D6-DCBCB8365D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21000"/>
                        <a:ext cx="1638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6" name="Equation" r:id="rId7" imgW="7175160" imgH="1549080" progId="Equation.DSMT4">
                  <p:embed/>
                </p:oleObj>
              </mc:Choice>
              <mc:Fallback>
                <p:oleObj name="Equation" r:id="rId7" imgW="7175160" imgH="1549080" progId="Equation.DSMT4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30B0A626-AE15-48B8-807E-9D64947FEE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648200"/>
                        <a:ext cx="63150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ru-UA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7" name="Equation" r:id="rId9" imgW="1663560" imgH="583920" progId="Equation.DSMT4">
                  <p:embed/>
                </p:oleObj>
              </mc:Choice>
              <mc:Fallback>
                <p:oleObj name="Equation" r:id="rId9" imgW="1663560" imgH="58392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2921000"/>
                        <a:ext cx="16637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8" name="Equation" r:id="rId11" imgW="2070000" imgH="533160" progId="Equation.DSMT4">
                  <p:embed/>
                </p:oleObj>
              </mc:Choice>
              <mc:Fallback>
                <p:oleObj name="Equation" r:id="rId11" imgW="2070000" imgH="53316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8" y="3718746"/>
                        <a:ext cx="1435100" cy="369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9" name="Equation" r:id="rId13" imgW="2108160" imgH="533160" progId="Equation.DSMT4">
                  <p:embed/>
                </p:oleObj>
              </mc:Choice>
              <mc:Fallback>
                <p:oleObj name="Equation" r:id="rId13" imgW="2108160" imgH="533160" progId="Equation.DSMT4">
                  <p:embed/>
                  <p:pic>
                    <p:nvPicPr>
                      <p:cNvPr id="11" name="Object 7">
                        <a:extLst>
                          <a:ext uri="{FF2B5EF4-FFF2-40B4-BE49-F238E27FC236}">
                            <a16:creationId xmlns:a16="http://schemas.microsoft.com/office/drawing/2014/main" id="{1796430B-A7ED-46B0-8D66-DFC368F218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671888"/>
                        <a:ext cx="1460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ru-UA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ізюмом). </a:t>
            </a:r>
          </a:p>
        </p:txBody>
      </p:sp>
    </p:spTree>
    <p:extLst>
      <p:ext uri="{BB962C8B-B14F-4D97-AF65-F5344CB8AC3E}">
        <p14:creationId xmlns:p14="http://schemas.microsoft.com/office/powerpoint/2010/main" val="905544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ru-UA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ru-UA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5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val="3665363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ru-UA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ru-UA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2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6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94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ru-UA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ru-UA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" name="Equation" r:id="rId4" imgW="2070000" imgH="571320" progId="Equation.DSMT4">
                  <p:embed/>
                </p:oleObj>
              </mc:Choice>
              <mc:Fallback>
                <p:oleObj name="Equation" r:id="rId4" imgW="207000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02300" y="3810000"/>
                        <a:ext cx="20701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10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4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орбіталі,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1CC515-72C5-4193-9518-63EA41FF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3886200"/>
            <a:ext cx="4019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0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0" name="Equation" r:id="rId3" imgW="1664404" imgH="1168962" progId="Equation.DSMT4">
                  <p:embed/>
                </p:oleObj>
              </mc:Choice>
              <mc:Fallback>
                <p:oleObj name="Equation" r:id="rId3" imgW="1664404" imgH="1168962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693CEB3-F120-4ACE-9790-8622A6EDB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1800" y="457200"/>
                        <a:ext cx="16637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ru-UA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1" name="Equation" r:id="rId5" imgW="2895480" imgH="1168200" progId="Equation.DSMT4">
                  <p:embed/>
                </p:oleObj>
              </mc:Choice>
              <mc:Fallback>
                <p:oleObj name="Equation" r:id="rId5" imgW="2895480" imgH="1168200" progId="Equation.DSMT4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EFB4B591-06D1-475C-A100-D2AE7193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019" y="1803400"/>
                        <a:ext cx="2895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2" name="Equation" r:id="rId8" imgW="4152600" imgH="1549080" progId="Equation.DSMT4">
                  <p:embed/>
                </p:oleObj>
              </mc:Choice>
              <mc:Fallback>
                <p:oleObj name="Equation" r:id="rId8" imgW="4152600" imgH="154908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0D807914-403E-4C53-9432-7FB1588D6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337" y="3417216"/>
                        <a:ext cx="3653807" cy="1363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ru-UA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3" name="Equation" r:id="rId10" imgW="2997000" imgH="1168200" progId="Equation.DSMT4">
                  <p:embed/>
                </p:oleObj>
              </mc:Choice>
              <mc:Fallback>
                <p:oleObj name="Equation" r:id="rId10" imgW="2997000" imgH="116820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0D807914-403E-4C53-9432-7FB1588D6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23" y="5009975"/>
                        <a:ext cx="26352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UA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UA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ru-UA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ru-UA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ru-UA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ru-UA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ru-UA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ru-UA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6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UA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UA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01FE4C-DDDE-4C78-A436-C62F1E4D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101" y="420790"/>
            <a:ext cx="1643063" cy="14573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02FD8A-EA1D-478F-961A-604CF679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4" y="326336"/>
            <a:ext cx="3000642" cy="17353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1AC239-C4F5-49BA-B88E-A11C1380A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1" y="2113687"/>
            <a:ext cx="2667001" cy="6243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F4B230-28D3-478B-9232-F891BCF48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48" y="2840960"/>
            <a:ext cx="1593157" cy="8286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5DE701-4B3B-44E5-AF62-063A799A8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575" y="2061647"/>
            <a:ext cx="2571750" cy="97309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3466345-3474-4672-B5EF-E88DF3136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083" y="3074329"/>
            <a:ext cx="4313077" cy="97250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6D36A73-CD68-45D1-AA2F-CB20286C4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217" y="4058554"/>
            <a:ext cx="6781800" cy="54379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FB246-9477-4E77-B2BD-20CBBE2F95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4770099"/>
            <a:ext cx="5511079" cy="15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3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FB246-9477-4E77-B2BD-20CBBE2F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2"/>
            <a:ext cx="5511079" cy="15517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FC47E4-2426-4EAF-A66B-8848571C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09800"/>
            <a:ext cx="6553200" cy="28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8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75684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57400"/>
            <a:ext cx="1935594" cy="1089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1EDFEE-7DDE-45B5-831B-F9036335F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463620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/>
              <a:t>не змогла пояснити особливості для інших атомів</a:t>
            </a:r>
          </a:p>
          <a:p>
            <a:r>
              <a:rPr lang="uk-UA" dirty="0">
                <a:sym typeface="Symbol"/>
              </a:rPr>
              <a:t>не пояснила утворення хімічного зв</a:t>
            </a:r>
            <a:r>
              <a:rPr lang="en-US" dirty="0">
                <a:sym typeface="Symbol"/>
              </a:rPr>
              <a:t>’</a:t>
            </a:r>
            <a:r>
              <a:rPr lang="uk-UA" dirty="0" err="1">
                <a:sym typeface="Symbol"/>
              </a:rPr>
              <a:t>язку</a:t>
            </a: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DBB7C3-427F-4104-898E-4B3F62C7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305800" cy="1924177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лінійчатий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окремі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атоми</a:t>
            </a:r>
            <a:r>
              <a:rPr lang="ru-RU" altLang="ru-UA" sz="2400" dirty="0"/>
              <a:t>,</a:t>
            </a:r>
          </a:p>
          <a:p>
            <a:pPr eaLnBrk="1" hangingPunct="1"/>
            <a:r>
              <a:rPr lang="ru-RU" altLang="ru-UA" sz="2400" dirty="0" err="1"/>
              <a:t>розріджені</a:t>
            </a:r>
            <a:r>
              <a:rPr lang="ru-RU" altLang="ru-UA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смугастий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конденсована</a:t>
            </a:r>
            <a:r>
              <a:rPr lang="ru-RU" altLang="ru-UA" sz="2400" dirty="0"/>
              <a:t> </a:t>
            </a:r>
          </a:p>
          <a:p>
            <a:pPr eaLnBrk="1" hangingPunct="1"/>
            <a:r>
              <a:rPr lang="ru-RU" altLang="ru-UA" sz="2400" dirty="0" err="1"/>
              <a:t>речовина</a:t>
            </a:r>
            <a:endParaRPr lang="ru-RU" altLang="ru-UA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b="1" u="sng" dirty="0" err="1"/>
              <a:t>суцільний</a:t>
            </a:r>
            <a:r>
              <a:rPr lang="ru-RU" altLang="ru-UA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UA" sz="2400" dirty="0" err="1"/>
              <a:t>рівноважне</a:t>
            </a:r>
            <a:endParaRPr lang="ru-RU" altLang="ru-UA" sz="2400" dirty="0"/>
          </a:p>
          <a:p>
            <a:pPr eaLnBrk="1" hangingPunct="1"/>
            <a:r>
              <a:rPr lang="ru-RU" altLang="ru-UA" sz="2400" dirty="0" err="1"/>
              <a:t>теплове</a:t>
            </a:r>
            <a:r>
              <a:rPr lang="ru-RU" altLang="ru-UA" sz="2400" dirty="0"/>
              <a:t> </a:t>
            </a:r>
            <a:r>
              <a:rPr lang="ru-RU" altLang="ru-UA" sz="2400" dirty="0" err="1"/>
              <a:t>випромінювання</a:t>
            </a:r>
            <a:endParaRPr lang="ru-RU" altLang="ru-UA" sz="2400" dirty="0"/>
          </a:p>
        </p:txBody>
      </p:sp>
    </p:spTree>
    <p:extLst>
      <p:ext uri="{BB962C8B-B14F-4D97-AF65-F5344CB8AC3E}">
        <p14:creationId xmlns:p14="http://schemas.microsoft.com/office/powerpoint/2010/main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82" name="Equation" r:id="rId3" imgW="723600" imgH="431640" progId="Equation.DSMT4">
                    <p:embed/>
                  </p:oleObj>
                </mc:Choice>
                <mc:Fallback>
                  <p:oleObj name="Equation" r:id="rId3" imgW="723600" imgH="431640" progId="Equation.DSMT4">
                    <p:embed/>
                    <p:pic>
                      <p:nvPicPr>
                        <p:cNvPr id="14350" name="Object 8">
                          <a:extLst>
                            <a:ext uri="{FF2B5EF4-FFF2-40B4-BE49-F238E27FC236}">
                              <a16:creationId xmlns:a16="http://schemas.microsoft.com/office/drawing/2014/main" id="{D5A216EB-879E-4AF8-B89E-4025C355B3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" y="1827"/>
                          <a:ext cx="4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падаючий</a:t>
              </a:r>
              <a:r>
                <a:rPr lang="ru-RU" altLang="ru-UA" dirty="0"/>
                <a:t> </a:t>
              </a:r>
              <a:r>
                <a:rPr lang="ru-RU" altLang="ru-UA" dirty="0" err="1"/>
                <a:t>потік</a:t>
              </a:r>
              <a:endParaRPr lang="ru-RU" altLang="ru-UA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83" name="Equation" r:id="rId5" imgW="901440" imgH="583920" progId="Equation.DSMT4">
                    <p:embed/>
                  </p:oleObj>
                </mc:Choice>
                <mc:Fallback>
                  <p:oleObj name="Equation" r:id="rId5" imgW="901440" imgH="583920" progId="Equation.DSMT4">
                    <p:embed/>
                    <p:pic>
                      <p:nvPicPr>
                        <p:cNvPr id="14348" name="Object 11">
                          <a:extLst>
                            <a:ext uri="{FF2B5EF4-FFF2-40B4-BE49-F238E27FC236}">
                              <a16:creationId xmlns:a16="http://schemas.microsoft.com/office/drawing/2014/main" id="{C03EDAC5-8A54-4929-BD03-18C741516A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79"/>
                          <a:ext cx="568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ru-UA" dirty="0"/>
                <a:t>– </a:t>
              </a:r>
              <a:r>
                <a:rPr lang="ru-RU" altLang="ru-UA" dirty="0" err="1"/>
                <a:t>поглинута</a:t>
              </a:r>
              <a:r>
                <a:rPr lang="ru-RU" altLang="ru-UA" dirty="0"/>
                <a:t> </a:t>
              </a:r>
            </a:p>
            <a:p>
              <a:pPr eaLnBrk="1" hangingPunct="1"/>
              <a:r>
                <a:rPr lang="ru-RU" altLang="ru-UA" dirty="0"/>
                <a:t>(</a:t>
              </a:r>
              <a:r>
                <a:rPr lang="ru-RU" altLang="ru-UA" dirty="0" err="1"/>
                <a:t>одиницею</a:t>
              </a:r>
              <a:r>
                <a:rPr lang="ru-RU" altLang="ru-UA" dirty="0"/>
                <a:t> </a:t>
              </a:r>
              <a:r>
                <a:rPr lang="ru-RU" altLang="ru-UA" dirty="0" err="1"/>
                <a:t>поверхні</a:t>
              </a:r>
              <a:r>
                <a:rPr lang="ru-RU" altLang="ru-UA" dirty="0"/>
                <a:t>) </a:t>
              </a:r>
            </a:p>
            <a:p>
              <a:pPr eaLnBrk="1" hangingPunct="1"/>
              <a:r>
                <a:rPr lang="ru-RU" altLang="ru-UA" dirty="0" err="1"/>
                <a:t>потужність</a:t>
              </a:r>
              <a:endParaRPr lang="ru-RU" altLang="ru-UA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4" name="Equation" r:id="rId7" imgW="1866600" imgH="1295280" progId="Equation.DSMT4">
                  <p:embed/>
                </p:oleObj>
              </mc:Choice>
              <mc:Fallback>
                <p:oleObj name="Equation" r:id="rId7" imgW="1866600" imgH="1295280" progId="Equation.DSMT4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77ED85B4-D290-420E-943A-FB296C187D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1365250"/>
                        <a:ext cx="18669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5" name="Equation" r:id="rId9" imgW="571252" imgH="406224" progId="Equation.DSMT4">
                  <p:embed/>
                </p:oleObj>
              </mc:Choice>
              <mc:Fallback>
                <p:oleObj name="Equation" r:id="rId9" imgW="571252" imgH="406224" progId="Equation.DSMT4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BFCBE811-BEDF-4099-BA16-9B2647E0C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1752600"/>
                        <a:ext cx="571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ru-UA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</TotalTime>
  <Words>844</Words>
  <Application>Microsoft Office PowerPoint</Application>
  <PresentationFormat>Экран (4:3)</PresentationFormat>
  <Paragraphs>170</Paragraphs>
  <Slides>64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Arial</vt:lpstr>
      <vt:lpstr>Calibri</vt:lpstr>
      <vt:lpstr>Segoe Script</vt:lpstr>
      <vt:lpstr>Times New Roman</vt:lpstr>
      <vt:lpstr>Verdana</vt:lpstr>
      <vt:lpstr>Office Theme</vt:lpstr>
      <vt:lpstr>1_Office Theme</vt:lpstr>
      <vt:lpstr>15_Office Theme</vt:lpstr>
      <vt:lpstr>Equation</vt:lpstr>
      <vt:lpstr>Формула</vt:lpstr>
      <vt:lpstr>Презентация PowerPoint</vt:lpstr>
      <vt:lpstr>Рівноважне теплове випромінювання.  Закон Кірхгофа. Закон Стефана-Больцмана. Закон зміщення Віна.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Формула Релея-Джинса. Формула Планка.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Зовнішній фотоелектричний ефект. Фотони.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Ефект Комптона.  </vt:lpstr>
      <vt:lpstr>Презентация PowerPoint</vt:lpstr>
      <vt:lpstr>Презентация PowerPoint</vt:lpstr>
      <vt:lpstr>Презентация PowerPoint</vt:lpstr>
      <vt:lpstr>Презентация PowerPoint</vt:lpstr>
      <vt:lpstr>Гіпотеза де Бройля.  Хвильові властивості частинок.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Серіальні закономірності атомних спектрів</vt:lpstr>
      <vt:lpstr>Презентация PowerPoint</vt:lpstr>
      <vt:lpstr>Презентация PowerPoint</vt:lpstr>
      <vt:lpstr>Презентация PowerPoint</vt:lpstr>
      <vt:lpstr>Досліди Резерфорда та ядерна  модель атома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Постулати Бора.  Борівська модель атома водню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398</cp:revision>
  <dcterms:created xsi:type="dcterms:W3CDTF">2012-04-26T17:06:14Z</dcterms:created>
  <dcterms:modified xsi:type="dcterms:W3CDTF">2022-04-11T04:49:26Z</dcterms:modified>
</cp:coreProperties>
</file>